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69" r:id="rId2"/>
    <p:sldId id="256" r:id="rId3"/>
    <p:sldId id="272" r:id="rId4"/>
    <p:sldId id="257" r:id="rId5"/>
    <p:sldId id="258" r:id="rId6"/>
    <p:sldId id="273" r:id="rId7"/>
    <p:sldId id="260" r:id="rId8"/>
    <p:sldId id="274" r:id="rId9"/>
    <p:sldId id="275" r:id="rId10"/>
    <p:sldId id="259" r:id="rId11"/>
    <p:sldId id="262" r:id="rId12"/>
    <p:sldId id="276" r:id="rId13"/>
    <p:sldId id="266" r:id="rId14"/>
    <p:sldId id="267" r:id="rId15"/>
    <p:sldId id="277" r:id="rId16"/>
    <p:sldId id="263" r:id="rId17"/>
    <p:sldId id="278" r:id="rId18"/>
    <p:sldId id="261" r:id="rId19"/>
    <p:sldId id="279" r:id="rId20"/>
    <p:sldId id="270" r:id="rId21"/>
    <p:sldId id="280" r:id="rId22"/>
    <p:sldId id="271" r:id="rId23"/>
    <p:sldId id="264" r:id="rId24"/>
    <p:sldId id="265" r:id="rId25"/>
    <p:sldId id="281" r:id="rId26"/>
    <p:sldId id="282" r:id="rId2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ny" initials="T"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84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B15CC0C-D61E-4B46-A473-82EC62E13C75}" type="datetimeFigureOut">
              <a:rPr lang="en-AU" smtClean="0"/>
              <a:t>13/07/2016</a:t>
            </a:fld>
            <a:endParaRPr lang="en-AU"/>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7B264873-BD59-41B7-8DF7-55C7DDBA187F}" type="slidenum">
              <a:rPr lang="en-AU" smtClean="0"/>
              <a:t>‹#›</a:t>
            </a:fld>
            <a:endParaRPr lang="en-AU"/>
          </a:p>
        </p:txBody>
      </p:sp>
    </p:spTree>
    <p:extLst>
      <p:ext uri="{BB962C8B-B14F-4D97-AF65-F5344CB8AC3E}">
        <p14:creationId xmlns:p14="http://schemas.microsoft.com/office/powerpoint/2010/main" val="3910565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255500D-46CB-47D8-A21B-7B6F9A7808BB}" type="datetimeFigureOut">
              <a:rPr lang="en-AU" smtClean="0"/>
              <a:t>13/07/2016</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A9AB58E3-9EED-4429-9C73-E96A7FB8673D}" type="slidenum">
              <a:rPr lang="en-AU" smtClean="0"/>
              <a:t>‹#›</a:t>
            </a:fld>
            <a:endParaRPr lang="en-AU"/>
          </a:p>
        </p:txBody>
      </p:sp>
    </p:spTree>
    <p:extLst>
      <p:ext uri="{BB962C8B-B14F-4D97-AF65-F5344CB8AC3E}">
        <p14:creationId xmlns:p14="http://schemas.microsoft.com/office/powerpoint/2010/main" val="3205919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3F254CB2-4628-4657-A439-9D6ADF2CCED0}" type="datetime1">
              <a:rPr lang="en-AU" smtClean="0"/>
              <a:t>13/07/2016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BB89580-AAB4-404C-B510-FB2523AC15B1}" type="slidenum">
              <a:rPr lang="en-AU" smtClean="0"/>
              <a:t>‹#›</a:t>
            </a:fld>
            <a:endParaRPr lang="en-AU"/>
          </a:p>
        </p:txBody>
      </p:sp>
    </p:spTree>
    <p:extLst>
      <p:ext uri="{BB962C8B-B14F-4D97-AF65-F5344CB8AC3E}">
        <p14:creationId xmlns:p14="http://schemas.microsoft.com/office/powerpoint/2010/main" val="494679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A9452F8-E8DE-4742-ACD5-6C11B39C28ED}" type="datetime1">
              <a:rPr lang="en-AU" smtClean="0"/>
              <a:t>13/07/2016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BB89580-AAB4-404C-B510-FB2523AC15B1}" type="slidenum">
              <a:rPr lang="en-AU" smtClean="0"/>
              <a:t>‹#›</a:t>
            </a:fld>
            <a:endParaRPr lang="en-AU"/>
          </a:p>
        </p:txBody>
      </p:sp>
    </p:spTree>
    <p:extLst>
      <p:ext uri="{BB962C8B-B14F-4D97-AF65-F5344CB8AC3E}">
        <p14:creationId xmlns:p14="http://schemas.microsoft.com/office/powerpoint/2010/main" val="409069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22400C1C-F4E5-44CB-983F-E9013FDD7BB1}" type="datetime1">
              <a:rPr lang="en-AU" smtClean="0"/>
              <a:t>13/07/2016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BB89580-AAB4-404C-B510-FB2523AC15B1}" type="slidenum">
              <a:rPr lang="en-AU" smtClean="0"/>
              <a:t>‹#›</a:t>
            </a:fld>
            <a:endParaRPr lang="en-AU"/>
          </a:p>
        </p:txBody>
      </p:sp>
    </p:spTree>
    <p:extLst>
      <p:ext uri="{BB962C8B-B14F-4D97-AF65-F5344CB8AC3E}">
        <p14:creationId xmlns:p14="http://schemas.microsoft.com/office/powerpoint/2010/main" val="3888460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50234F2-7CF2-46BB-BCA8-50EF0075CE1F}" type="datetime1">
              <a:rPr lang="en-AU" smtClean="0"/>
              <a:t>13/07/2016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BB89580-AAB4-404C-B510-FB2523AC15B1}" type="slidenum">
              <a:rPr lang="en-AU" smtClean="0"/>
              <a:t>‹#›</a:t>
            </a:fld>
            <a:endParaRPr lang="en-AU"/>
          </a:p>
        </p:txBody>
      </p:sp>
    </p:spTree>
    <p:extLst>
      <p:ext uri="{BB962C8B-B14F-4D97-AF65-F5344CB8AC3E}">
        <p14:creationId xmlns:p14="http://schemas.microsoft.com/office/powerpoint/2010/main" val="3716046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3279DE-C84A-40E7-8675-6DCB84B61CDC}" type="datetime1">
              <a:rPr lang="en-AU" smtClean="0"/>
              <a:t>13/07/2016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BB89580-AAB4-404C-B510-FB2523AC15B1}" type="slidenum">
              <a:rPr lang="en-AU" smtClean="0"/>
              <a:t>‹#›</a:t>
            </a:fld>
            <a:endParaRPr lang="en-AU"/>
          </a:p>
        </p:txBody>
      </p:sp>
    </p:spTree>
    <p:extLst>
      <p:ext uri="{BB962C8B-B14F-4D97-AF65-F5344CB8AC3E}">
        <p14:creationId xmlns:p14="http://schemas.microsoft.com/office/powerpoint/2010/main" val="2832498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FA57BF32-3A3B-4117-BD51-C6C82967675E}" type="datetime1">
              <a:rPr lang="en-AU" smtClean="0"/>
              <a:t>13/07/2016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BB89580-AAB4-404C-B510-FB2523AC15B1}" type="slidenum">
              <a:rPr lang="en-AU" smtClean="0"/>
              <a:t>‹#›</a:t>
            </a:fld>
            <a:endParaRPr lang="en-AU"/>
          </a:p>
        </p:txBody>
      </p:sp>
    </p:spTree>
    <p:extLst>
      <p:ext uri="{BB962C8B-B14F-4D97-AF65-F5344CB8AC3E}">
        <p14:creationId xmlns:p14="http://schemas.microsoft.com/office/powerpoint/2010/main" val="4185577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24B62CF5-0FDA-42D5-A906-C5184C506431}" type="datetime1">
              <a:rPr lang="en-AU" smtClean="0"/>
              <a:t>13/07/2016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BB89580-AAB4-404C-B510-FB2523AC15B1}" type="slidenum">
              <a:rPr lang="en-AU" smtClean="0"/>
              <a:t>‹#›</a:t>
            </a:fld>
            <a:endParaRPr lang="en-AU"/>
          </a:p>
        </p:txBody>
      </p:sp>
    </p:spTree>
    <p:extLst>
      <p:ext uri="{BB962C8B-B14F-4D97-AF65-F5344CB8AC3E}">
        <p14:creationId xmlns:p14="http://schemas.microsoft.com/office/powerpoint/2010/main" val="2602605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F8E6CBDF-5D9F-48E6-A8F1-700BDAED3E97}" type="datetime1">
              <a:rPr lang="en-AU" smtClean="0"/>
              <a:t>13/07/2016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BB89580-AAB4-404C-B510-FB2523AC15B1}" type="slidenum">
              <a:rPr lang="en-AU" smtClean="0"/>
              <a:t>‹#›</a:t>
            </a:fld>
            <a:endParaRPr lang="en-AU"/>
          </a:p>
        </p:txBody>
      </p:sp>
    </p:spTree>
    <p:extLst>
      <p:ext uri="{BB962C8B-B14F-4D97-AF65-F5344CB8AC3E}">
        <p14:creationId xmlns:p14="http://schemas.microsoft.com/office/powerpoint/2010/main" val="4126291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64C6D9-28D4-49B5-B1AF-E648318C72D7}" type="datetime1">
              <a:rPr lang="en-AU" smtClean="0"/>
              <a:t>13/07/2016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BB89580-AAB4-404C-B510-FB2523AC15B1}" type="slidenum">
              <a:rPr lang="en-AU" smtClean="0"/>
              <a:t>‹#›</a:t>
            </a:fld>
            <a:endParaRPr lang="en-AU"/>
          </a:p>
        </p:txBody>
      </p:sp>
    </p:spTree>
    <p:extLst>
      <p:ext uri="{BB962C8B-B14F-4D97-AF65-F5344CB8AC3E}">
        <p14:creationId xmlns:p14="http://schemas.microsoft.com/office/powerpoint/2010/main" val="168528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31A255-C8CE-488C-BF9B-910E912A2AF9}" type="datetime1">
              <a:rPr lang="en-AU" smtClean="0"/>
              <a:t>13/07/2016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BB89580-AAB4-404C-B510-FB2523AC15B1}" type="slidenum">
              <a:rPr lang="en-AU" smtClean="0"/>
              <a:t>‹#›</a:t>
            </a:fld>
            <a:endParaRPr lang="en-AU"/>
          </a:p>
        </p:txBody>
      </p:sp>
    </p:spTree>
    <p:extLst>
      <p:ext uri="{BB962C8B-B14F-4D97-AF65-F5344CB8AC3E}">
        <p14:creationId xmlns:p14="http://schemas.microsoft.com/office/powerpoint/2010/main" val="45225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B9DBF7-64BF-46ED-8293-45836E616C24}" type="datetime1">
              <a:rPr lang="en-AU" smtClean="0"/>
              <a:t>13/07/2016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BB89580-AAB4-404C-B510-FB2523AC15B1}" type="slidenum">
              <a:rPr lang="en-AU" smtClean="0"/>
              <a:t>‹#›</a:t>
            </a:fld>
            <a:endParaRPr lang="en-AU"/>
          </a:p>
        </p:txBody>
      </p:sp>
    </p:spTree>
    <p:extLst>
      <p:ext uri="{BB962C8B-B14F-4D97-AF65-F5344CB8AC3E}">
        <p14:creationId xmlns:p14="http://schemas.microsoft.com/office/powerpoint/2010/main" val="31701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E5AD34-93BA-451A-ABA4-C72F1C97ED31}" type="datetime1">
              <a:rPr lang="en-AU" smtClean="0"/>
              <a:t>13/07/2016</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B89580-AAB4-404C-B510-FB2523AC15B1}" type="slidenum">
              <a:rPr lang="en-AU" smtClean="0"/>
              <a:t>‹#›</a:t>
            </a:fld>
            <a:endParaRPr lang="en-AU"/>
          </a:p>
        </p:txBody>
      </p:sp>
    </p:spTree>
    <p:extLst>
      <p:ext uri="{BB962C8B-B14F-4D97-AF65-F5344CB8AC3E}">
        <p14:creationId xmlns:p14="http://schemas.microsoft.com/office/powerpoint/2010/main" val="800780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ACKNOWLEDGEMENTS</a:t>
            </a:r>
          </a:p>
        </p:txBody>
      </p:sp>
      <p:sp>
        <p:nvSpPr>
          <p:cNvPr id="3" name="Subtitle 2"/>
          <p:cNvSpPr>
            <a:spLocks noGrp="1"/>
          </p:cNvSpPr>
          <p:nvPr>
            <p:ph type="subTitle" idx="1"/>
          </p:nvPr>
        </p:nvSpPr>
        <p:spPr/>
        <p:txBody>
          <a:bodyPr>
            <a:normAutofit fontScale="92500" lnSpcReduction="20000"/>
          </a:bodyPr>
          <a:lstStyle/>
          <a:p>
            <a:r>
              <a:rPr lang="en-AU" b="1" dirty="0">
                <a:solidFill>
                  <a:schemeClr val="tx1">
                    <a:lumMod val="85000"/>
                    <a:lumOff val="15000"/>
                  </a:schemeClr>
                </a:solidFill>
              </a:rPr>
              <a:t>ADJUNCT PROFESSOR SUSAN MAGAREY</a:t>
            </a:r>
          </a:p>
          <a:p>
            <a:r>
              <a:rPr lang="en-AU" b="1" dirty="0">
                <a:solidFill>
                  <a:schemeClr val="tx1">
                    <a:lumMod val="85000"/>
                    <a:lumOff val="15000"/>
                  </a:schemeClr>
                </a:solidFill>
              </a:rPr>
              <a:t>PROFESSOR DONALD SIMPSON</a:t>
            </a:r>
          </a:p>
          <a:p>
            <a:r>
              <a:rPr lang="en-AU" b="1" dirty="0">
                <a:solidFill>
                  <a:schemeClr val="tx1">
                    <a:lumMod val="85000"/>
                    <a:lumOff val="15000"/>
                  </a:schemeClr>
                </a:solidFill>
              </a:rPr>
              <a:t>RAYMOND PAULL </a:t>
            </a:r>
          </a:p>
        </p:txBody>
      </p:sp>
    </p:spTree>
    <p:extLst>
      <p:ext uri="{BB962C8B-B14F-4D97-AF65-F5344CB8AC3E}">
        <p14:creationId xmlns:p14="http://schemas.microsoft.com/office/powerpoint/2010/main" val="162292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ony\Documents\magarey map kokod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3328" y="155550"/>
            <a:ext cx="3479112" cy="658581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a:xfrm>
            <a:off x="395536" y="155550"/>
            <a:ext cx="3888432" cy="6441802"/>
          </a:xfrm>
        </p:spPr>
        <p:txBody>
          <a:bodyPr>
            <a:normAutofit fontScale="62500" lnSpcReduction="20000"/>
          </a:bodyPr>
          <a:lstStyle/>
          <a:p>
            <a:pPr marL="0" lvl="1" indent="0">
              <a:buNone/>
            </a:pPr>
            <a:r>
              <a:rPr lang="en-AU" sz="3200" dirty="0"/>
              <a:t>21-7 1942</a:t>
            </a:r>
          </a:p>
          <a:p>
            <a:r>
              <a:rPr lang="en-AU" sz="3200" dirty="0"/>
              <a:t>Japanese land at </a:t>
            </a:r>
            <a:r>
              <a:rPr lang="en-AU" sz="3200" dirty="0" err="1"/>
              <a:t>Gona</a:t>
            </a:r>
            <a:r>
              <a:rPr lang="en-AU" sz="3200" dirty="0"/>
              <a:t> and Buna</a:t>
            </a:r>
            <a:endParaRPr lang="en-AU" sz="3600" dirty="0"/>
          </a:p>
          <a:p>
            <a:pPr marL="0" indent="0">
              <a:buNone/>
            </a:pPr>
            <a:endParaRPr lang="en-AU" sz="3600" dirty="0"/>
          </a:p>
          <a:p>
            <a:pPr marL="0" indent="0">
              <a:buNone/>
            </a:pPr>
            <a:r>
              <a:rPr lang="en-AU" sz="3600" dirty="0"/>
              <a:t>28-7</a:t>
            </a:r>
          </a:p>
          <a:p>
            <a:r>
              <a:rPr lang="en-AU" sz="3600" dirty="0"/>
              <a:t>Kokoda taken</a:t>
            </a:r>
          </a:p>
          <a:p>
            <a:r>
              <a:rPr lang="en-AU" sz="3600" dirty="0" err="1"/>
              <a:t>Isurava</a:t>
            </a:r>
            <a:r>
              <a:rPr lang="en-AU" sz="3600" dirty="0"/>
              <a:t> </a:t>
            </a:r>
            <a:r>
              <a:rPr lang="en-AU" sz="3600" dirty="0" err="1"/>
              <a:t>Alola</a:t>
            </a:r>
            <a:r>
              <a:rPr lang="en-AU" sz="3600" dirty="0"/>
              <a:t> </a:t>
            </a:r>
            <a:r>
              <a:rPr lang="en-AU" sz="3600" dirty="0" err="1"/>
              <a:t>Elogi</a:t>
            </a:r>
            <a:r>
              <a:rPr lang="en-AU" sz="3600" dirty="0"/>
              <a:t> evacuated</a:t>
            </a:r>
          </a:p>
          <a:p>
            <a:pPr marL="0" indent="0">
              <a:buNone/>
            </a:pPr>
            <a:endParaRPr lang="en-AU" sz="3600" dirty="0"/>
          </a:p>
          <a:p>
            <a:pPr marL="0" indent="0">
              <a:buNone/>
            </a:pPr>
            <a:r>
              <a:rPr lang="en-AU" sz="3600" dirty="0"/>
              <a:t>23-8 </a:t>
            </a:r>
          </a:p>
          <a:p>
            <a:r>
              <a:rPr lang="en-AU" sz="3600" dirty="0"/>
              <a:t>Milne Bay invasion </a:t>
            </a:r>
          </a:p>
          <a:p>
            <a:endParaRPr lang="en-AU" sz="3600" dirty="0"/>
          </a:p>
          <a:p>
            <a:pPr marL="0" indent="0">
              <a:buNone/>
            </a:pPr>
            <a:r>
              <a:rPr lang="en-AU" sz="3600" dirty="0"/>
              <a:t>16-9</a:t>
            </a:r>
          </a:p>
          <a:p>
            <a:r>
              <a:rPr lang="en-AU" sz="3600" dirty="0" err="1"/>
              <a:t>Ioribaiwa</a:t>
            </a:r>
            <a:r>
              <a:rPr lang="en-AU" sz="3600" dirty="0"/>
              <a:t> to</a:t>
            </a:r>
          </a:p>
          <a:p>
            <a:r>
              <a:rPr lang="en-AU" sz="3600" dirty="0" err="1"/>
              <a:t>Imita</a:t>
            </a:r>
            <a:r>
              <a:rPr lang="en-AU" sz="3600" dirty="0"/>
              <a:t> Ridge</a:t>
            </a:r>
          </a:p>
          <a:p>
            <a:pPr marL="0" indent="0">
              <a:buNone/>
            </a:pPr>
            <a:endParaRPr lang="en-AU" sz="3600" dirty="0"/>
          </a:p>
          <a:p>
            <a:pPr marL="0" indent="0">
              <a:buNone/>
            </a:pPr>
            <a:r>
              <a:rPr lang="en-AU" sz="3600" dirty="0"/>
              <a:t>2-11</a:t>
            </a:r>
            <a:endParaRPr lang="en-AU" dirty="0"/>
          </a:p>
          <a:p>
            <a:r>
              <a:rPr lang="en-AU" sz="3700" dirty="0"/>
              <a:t>Kokoda recapture</a:t>
            </a:r>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p:txBody>
      </p:sp>
    </p:spTree>
    <p:extLst>
      <p:ext uri="{BB962C8B-B14F-4D97-AF65-F5344CB8AC3E}">
        <p14:creationId xmlns:p14="http://schemas.microsoft.com/office/powerpoint/2010/main" val="1303017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KOKODA PATROL</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0568" y="1600200"/>
            <a:ext cx="6262863" cy="4525963"/>
          </a:xfrm>
        </p:spPr>
      </p:pic>
    </p:spTree>
    <p:extLst>
      <p:ext uri="{BB962C8B-B14F-4D97-AF65-F5344CB8AC3E}">
        <p14:creationId xmlns:p14="http://schemas.microsoft.com/office/powerpoint/2010/main" val="1655008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0782"/>
            <a:ext cx="8229600" cy="3226370"/>
          </a:xfrm>
        </p:spPr>
        <p:txBody>
          <a:bodyPr>
            <a:normAutofit fontScale="90000"/>
          </a:bodyPr>
          <a:lstStyle/>
          <a:p>
            <a:r>
              <a:rPr lang="en-AU" dirty="0"/>
              <a:t>Both Australians and Japanese used patrols to the detect main enemy forces and to prevent encirclement or attacks from the sides. By the time the Japanese reached </a:t>
            </a:r>
            <a:r>
              <a:rPr lang="en-AU" dirty="0" err="1"/>
              <a:t>Ioribaiwa</a:t>
            </a:r>
            <a:r>
              <a:rPr lang="en-AU" dirty="0"/>
              <a:t> the one of their patrols could see Port Moresby </a:t>
            </a:r>
          </a:p>
        </p:txBody>
      </p:sp>
    </p:spTree>
    <p:extLst>
      <p:ext uri="{BB962C8B-B14F-4D97-AF65-F5344CB8AC3E}">
        <p14:creationId xmlns:p14="http://schemas.microsoft.com/office/powerpoint/2010/main" val="734282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0688"/>
            <a:ext cx="7772400" cy="1470025"/>
          </a:xfrm>
        </p:spPr>
        <p:txBody>
          <a:bodyPr/>
          <a:lstStyle/>
          <a:p>
            <a:r>
              <a:rPr lang="en-AU" b="1" dirty="0"/>
              <a:t>2/6 FIELD AMBULANCE</a:t>
            </a:r>
          </a:p>
        </p:txBody>
      </p:sp>
      <p:sp>
        <p:nvSpPr>
          <p:cNvPr id="3" name="Subtitle 2"/>
          <p:cNvSpPr>
            <a:spLocks noGrp="1"/>
          </p:cNvSpPr>
          <p:nvPr>
            <p:ph type="subTitle" idx="1"/>
          </p:nvPr>
        </p:nvSpPr>
        <p:spPr>
          <a:xfrm>
            <a:off x="539552" y="2636912"/>
            <a:ext cx="7918648" cy="2880320"/>
          </a:xfrm>
        </p:spPr>
        <p:txBody>
          <a:bodyPr>
            <a:noAutofit/>
          </a:bodyPr>
          <a:lstStyle/>
          <a:p>
            <a:r>
              <a:rPr lang="en-AU" sz="2800" b="1" dirty="0">
                <a:solidFill>
                  <a:schemeClr val="tx1"/>
                </a:solidFill>
              </a:rPr>
              <a:t>TREATMENT AND TRANSPORT OF WOUNDED</a:t>
            </a:r>
          </a:p>
          <a:p>
            <a:r>
              <a:rPr lang="en-AU" sz="2800" b="1" dirty="0">
                <a:solidFill>
                  <a:schemeClr val="tx1"/>
                </a:solidFill>
              </a:rPr>
              <a:t>2 OFFICERS 30 MEN</a:t>
            </a:r>
          </a:p>
          <a:p>
            <a:r>
              <a:rPr lang="en-AU" sz="2800" b="1" dirty="0">
                <a:solidFill>
                  <a:schemeClr val="tx1"/>
                </a:solidFill>
              </a:rPr>
              <a:t>ADVANCE DRESSING STATIONS</a:t>
            </a:r>
          </a:p>
          <a:p>
            <a:r>
              <a:rPr lang="en-AU" sz="2800" b="1" dirty="0">
                <a:solidFill>
                  <a:schemeClr val="tx1"/>
                </a:solidFill>
              </a:rPr>
              <a:t>INCREASES IN MEDICAL STAFF AND AIR EVACUATION WERE NOT POSSIBLE</a:t>
            </a:r>
          </a:p>
        </p:txBody>
      </p:sp>
    </p:spTree>
    <p:extLst>
      <p:ext uri="{BB962C8B-B14F-4D97-AF65-F5344CB8AC3E}">
        <p14:creationId xmlns:p14="http://schemas.microsoft.com/office/powerpoint/2010/main" val="1382411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MAGAREY DIARY</a:t>
            </a:r>
          </a:p>
        </p:txBody>
      </p:sp>
      <p:sp>
        <p:nvSpPr>
          <p:cNvPr id="3" name="Content Placeholder 2"/>
          <p:cNvSpPr>
            <a:spLocks noGrp="1"/>
          </p:cNvSpPr>
          <p:nvPr>
            <p:ph idx="1"/>
          </p:nvPr>
        </p:nvSpPr>
        <p:spPr>
          <a:xfrm>
            <a:off x="457200" y="2071389"/>
            <a:ext cx="8229600" cy="4525963"/>
          </a:xfrm>
        </p:spPr>
        <p:txBody>
          <a:bodyPr>
            <a:normAutofit fontScale="25000" lnSpcReduction="20000"/>
          </a:bodyPr>
          <a:lstStyle/>
          <a:p>
            <a:pPr marL="0" indent="0" algn="ctr">
              <a:buNone/>
            </a:pPr>
            <a:r>
              <a:rPr lang="en-AU" sz="12300" dirty="0"/>
              <a:t>TOPICS DISCUSSED IN </a:t>
            </a:r>
            <a:r>
              <a:rPr lang="en-AU" sz="12300" dirty="0" err="1"/>
              <a:t>Mjr</a:t>
            </a:r>
            <a:r>
              <a:rPr lang="en-AU" sz="12300" dirty="0"/>
              <a:t> MAGERY’S DIARY</a:t>
            </a:r>
          </a:p>
          <a:p>
            <a:pPr lvl="2"/>
            <a:r>
              <a:rPr lang="en-AU" sz="11500" dirty="0"/>
              <a:t>WALKING WOUNDED AND SICK</a:t>
            </a:r>
          </a:p>
          <a:p>
            <a:pPr lvl="2"/>
            <a:r>
              <a:rPr lang="en-AU" sz="11500" dirty="0"/>
              <a:t>NATIVE STRETCHER BEARERS</a:t>
            </a:r>
          </a:p>
          <a:p>
            <a:pPr lvl="2"/>
            <a:r>
              <a:rPr lang="en-AU" sz="11500" dirty="0"/>
              <a:t>WOUND CARE AND SURGERY</a:t>
            </a:r>
          </a:p>
          <a:p>
            <a:pPr lvl="2"/>
            <a:r>
              <a:rPr lang="en-AU" sz="11500" dirty="0"/>
              <a:t> INDEX OF EQUIPMENT,  ACCOMMODATION </a:t>
            </a:r>
          </a:p>
          <a:p>
            <a:pPr lvl="2"/>
            <a:r>
              <a:rPr lang="en-AU" sz="11500" dirty="0"/>
              <a:t>MALARIA, DYSENTERY</a:t>
            </a:r>
          </a:p>
          <a:p>
            <a:pPr lvl="2"/>
            <a:r>
              <a:rPr lang="en-AU" sz="11500" dirty="0"/>
              <a:t>MALINGERING, “</a:t>
            </a:r>
            <a:r>
              <a:rPr lang="en-AU" sz="11500" dirty="0" err="1"/>
              <a:t>SIW</a:t>
            </a:r>
            <a:r>
              <a:rPr lang="en-AU" sz="11500" dirty="0"/>
              <a:t>”</a:t>
            </a:r>
          </a:p>
          <a:p>
            <a:pPr marL="0" indent="0" algn="ctr">
              <a:buNone/>
            </a:pPr>
            <a:endParaRPr lang="en-AU" sz="12300" dirty="0"/>
          </a:p>
          <a:p>
            <a:pPr marL="0" indent="0" algn="ctr">
              <a:buNone/>
            </a:pPr>
            <a:endParaRPr lang="en-AU" sz="12300" dirty="0"/>
          </a:p>
          <a:p>
            <a:pPr marL="0" indent="0" algn="ctr">
              <a:buNone/>
            </a:pPr>
            <a:endParaRPr lang="en-AU" sz="12300" dirty="0"/>
          </a:p>
          <a:p>
            <a:pPr marL="0" indent="0" algn="ctr">
              <a:buNone/>
            </a:pPr>
            <a:endParaRPr lang="en-AU" sz="12300" dirty="0"/>
          </a:p>
          <a:p>
            <a:pPr marL="0" indent="0" algn="ctr">
              <a:buNone/>
            </a:pPr>
            <a:endParaRPr lang="en-AU" sz="12300" dirty="0"/>
          </a:p>
          <a:p>
            <a:pPr marL="0" indent="0" algn="ctr">
              <a:buNone/>
            </a:pPr>
            <a:endParaRPr lang="en-AU" sz="12300" dirty="0"/>
          </a:p>
          <a:p>
            <a:pPr marL="0" indent="0" algn="ctr">
              <a:buNone/>
            </a:pPr>
            <a:endParaRPr lang="en-AU" sz="12300" dirty="0"/>
          </a:p>
          <a:p>
            <a:pPr marL="0" indent="0" algn="ctr">
              <a:buNone/>
            </a:pPr>
            <a:endParaRPr lang="en-AU" dirty="0"/>
          </a:p>
        </p:txBody>
      </p:sp>
    </p:spTree>
    <p:extLst>
      <p:ext uri="{BB962C8B-B14F-4D97-AF65-F5344CB8AC3E}">
        <p14:creationId xmlns:p14="http://schemas.microsoft.com/office/powerpoint/2010/main" val="57771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normAutofit lnSpcReduction="10000"/>
          </a:bodyPr>
          <a:lstStyle/>
          <a:p>
            <a:r>
              <a:rPr lang="en-AU" dirty="0"/>
              <a:t>Major Magarey destroyed his diaries at </a:t>
            </a:r>
            <a:r>
              <a:rPr lang="en-AU" dirty="0" err="1"/>
              <a:t>Alola</a:t>
            </a:r>
            <a:r>
              <a:rPr lang="en-AU" dirty="0"/>
              <a:t> as the Japanese advanced. He rewrote them later and Professor Susan Magarey allowed us access. His main comments involved that the bearers should be managed with compassion and by people who had local knowledge. He encouraged the injured to walk if possible and was insistent on hygiene and foot care. Changes of dressings were frequent and </a:t>
            </a:r>
            <a:r>
              <a:rPr lang="en-AU" dirty="0" err="1"/>
              <a:t>sulphonomides</a:t>
            </a:r>
            <a:r>
              <a:rPr lang="en-AU" dirty="0"/>
              <a:t> were used. </a:t>
            </a:r>
          </a:p>
        </p:txBody>
      </p:sp>
    </p:spTree>
    <p:extLst>
      <p:ext uri="{BB962C8B-B14F-4D97-AF65-F5344CB8AC3E}">
        <p14:creationId xmlns:p14="http://schemas.microsoft.com/office/powerpoint/2010/main" val="2909019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FUZZY WUZZY ANGELS</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71600" y="1340768"/>
            <a:ext cx="2736304" cy="4039306"/>
          </a:xfrm>
        </p:spPr>
      </p:pic>
      <p:sp>
        <p:nvSpPr>
          <p:cNvPr id="3" name="Content Placeholder 2"/>
          <p:cNvSpPr>
            <a:spLocks noGrp="1"/>
          </p:cNvSpPr>
          <p:nvPr>
            <p:ph sz="half" idx="2"/>
          </p:nvPr>
        </p:nvSpPr>
        <p:spPr>
          <a:xfrm>
            <a:off x="3995936" y="1600200"/>
            <a:ext cx="4824536" cy="4525963"/>
          </a:xfrm>
        </p:spPr>
        <p:txBody>
          <a:bodyPr>
            <a:normAutofit/>
          </a:bodyPr>
          <a:lstStyle/>
          <a:p>
            <a:pPr marL="0" indent="0">
              <a:buNone/>
            </a:pPr>
            <a:r>
              <a:rPr lang="en-AU" sz="2400" b="1" dirty="0"/>
              <a:t>BRINGING BACK THE BADLY WOUNDED</a:t>
            </a:r>
          </a:p>
          <a:p>
            <a:pPr marL="0" indent="0">
              <a:buNone/>
            </a:pPr>
            <a:r>
              <a:rPr lang="en-AU" sz="2400" b="1" dirty="0"/>
              <a:t>JUST AS STEADY AS A HEARSE</a:t>
            </a:r>
          </a:p>
          <a:p>
            <a:pPr marL="0" indent="0">
              <a:buNone/>
            </a:pPr>
            <a:r>
              <a:rPr lang="en-AU" sz="2400" b="1" dirty="0"/>
              <a:t>USING LEAVES TO KEEP THE RAIN OFF</a:t>
            </a:r>
          </a:p>
          <a:p>
            <a:pPr marL="0" indent="0">
              <a:buNone/>
            </a:pPr>
            <a:r>
              <a:rPr lang="en-AU" sz="2400" b="1" dirty="0"/>
              <a:t>AS GENTLE  AS A NURSE</a:t>
            </a:r>
          </a:p>
          <a:p>
            <a:pPr marL="0" indent="0">
              <a:buNone/>
            </a:pPr>
            <a:endParaRPr lang="en-AU" sz="2000" b="1" dirty="0"/>
          </a:p>
          <a:p>
            <a:pPr marL="0" indent="0">
              <a:buNone/>
            </a:pPr>
            <a:endParaRPr lang="en-AU" sz="2000" b="1" dirty="0"/>
          </a:p>
          <a:p>
            <a:pPr marL="0" indent="0">
              <a:buNone/>
            </a:pPr>
            <a:endParaRPr lang="en-AU" sz="2000" b="1" dirty="0"/>
          </a:p>
          <a:p>
            <a:pPr marL="0" indent="0">
              <a:buNone/>
            </a:pPr>
            <a:r>
              <a:rPr lang="en-AU" sz="2000" b="1" dirty="0"/>
              <a:t>Bert </a:t>
            </a:r>
            <a:r>
              <a:rPr lang="en-AU" sz="2000" b="1" dirty="0" err="1"/>
              <a:t>Beros</a:t>
            </a:r>
            <a:r>
              <a:rPr lang="en-AU" sz="2000" b="1" dirty="0"/>
              <a:t>’ verse October 1942</a:t>
            </a:r>
          </a:p>
        </p:txBody>
      </p:sp>
    </p:spTree>
    <p:extLst>
      <p:ext uri="{BB962C8B-B14F-4D97-AF65-F5344CB8AC3E}">
        <p14:creationId xmlns:p14="http://schemas.microsoft.com/office/powerpoint/2010/main" val="1078506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30626"/>
          </a:xfrm>
        </p:spPr>
        <p:txBody>
          <a:bodyPr>
            <a:normAutofit fontScale="90000"/>
          </a:bodyPr>
          <a:lstStyle/>
          <a:p>
            <a:r>
              <a:rPr lang="en-AU" dirty="0"/>
              <a:t>As the victory in New Guinea became likely, the mainland press published a photograph of a native helping a blinded soldier to a first aid station, near Buna. A poem by Bert </a:t>
            </a:r>
            <a:r>
              <a:rPr lang="en-AU" dirty="0" err="1"/>
              <a:t>Beros</a:t>
            </a:r>
            <a:r>
              <a:rPr lang="en-AU" dirty="0"/>
              <a:t> called the “Fuzzy Wuzzy Angels” glorified the native bearers and perhaps starting the Kokoda tourism. </a:t>
            </a:r>
          </a:p>
        </p:txBody>
      </p:sp>
    </p:spTree>
    <p:extLst>
      <p:ext uri="{BB962C8B-B14F-4D97-AF65-F5344CB8AC3E}">
        <p14:creationId xmlns:p14="http://schemas.microsoft.com/office/powerpoint/2010/main" val="1587273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a:t>KOKODA CAMPAIGN</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9975" y="1772816"/>
            <a:ext cx="6218369" cy="3816424"/>
          </a:xfrm>
        </p:spPr>
      </p:pic>
      <p:sp>
        <p:nvSpPr>
          <p:cNvPr id="3" name="TextBox 2"/>
          <p:cNvSpPr txBox="1"/>
          <p:nvPr/>
        </p:nvSpPr>
        <p:spPr>
          <a:xfrm>
            <a:off x="1691680" y="5949280"/>
            <a:ext cx="4896544" cy="584775"/>
          </a:xfrm>
          <a:prstGeom prst="rect">
            <a:avLst/>
          </a:prstGeom>
          <a:noFill/>
        </p:spPr>
        <p:txBody>
          <a:bodyPr wrap="square" rtlCol="0">
            <a:spAutoFit/>
          </a:bodyPr>
          <a:lstStyle/>
          <a:p>
            <a:pPr algn="ctr"/>
            <a:r>
              <a:rPr lang="en-AU" sz="3200" b="1"/>
              <a:t>William Dargie 1943</a:t>
            </a:r>
            <a:endParaRPr lang="en-AU" sz="3200" b="1" dirty="0"/>
          </a:p>
        </p:txBody>
      </p:sp>
    </p:spTree>
    <p:extLst>
      <p:ext uri="{BB962C8B-B14F-4D97-AF65-F5344CB8AC3E}">
        <p14:creationId xmlns:p14="http://schemas.microsoft.com/office/powerpoint/2010/main" val="1034913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0666"/>
          </a:xfrm>
        </p:spPr>
        <p:txBody>
          <a:bodyPr>
            <a:normAutofit/>
          </a:bodyPr>
          <a:lstStyle/>
          <a:p>
            <a:r>
              <a:rPr lang="en-AU" dirty="0"/>
              <a:t>William </a:t>
            </a:r>
            <a:r>
              <a:rPr lang="en-AU" dirty="0" err="1"/>
              <a:t>Dargie</a:t>
            </a:r>
            <a:r>
              <a:rPr lang="en-AU" dirty="0"/>
              <a:t> was a war artist. His painting shows the stretcher, one bearer at each crossbar, replacements bearers, support personnel and a supervisor. The items on his lap are a boot and a water bottle.</a:t>
            </a:r>
          </a:p>
        </p:txBody>
      </p:sp>
    </p:spTree>
    <p:extLst>
      <p:ext uri="{BB962C8B-B14F-4D97-AF65-F5344CB8AC3E}">
        <p14:creationId xmlns:p14="http://schemas.microsoft.com/office/powerpoint/2010/main" val="123754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8"/>
            <a:ext cx="7772400" cy="1181993"/>
          </a:xfrm>
        </p:spPr>
        <p:txBody>
          <a:bodyPr>
            <a:normAutofit fontScale="90000"/>
          </a:bodyPr>
          <a:lstStyle/>
          <a:p>
            <a:r>
              <a:rPr lang="fr-FR"/>
              <a:t>RUPERT JAMES (BOB) MAGAREY</a:t>
            </a:r>
            <a:br>
              <a:rPr lang="fr-FR"/>
            </a:br>
            <a:r>
              <a:rPr lang="fr-FR"/>
              <a:t>1914- 1990</a:t>
            </a:r>
            <a:endParaRPr lang="en-AU" dirty="0"/>
          </a:p>
        </p:txBody>
      </p:sp>
      <p:sp>
        <p:nvSpPr>
          <p:cNvPr id="3" name="Subtitle 2"/>
          <p:cNvSpPr>
            <a:spLocks noGrp="1"/>
          </p:cNvSpPr>
          <p:nvPr>
            <p:ph type="subTitle" idx="1"/>
          </p:nvPr>
        </p:nvSpPr>
        <p:spPr>
          <a:xfrm>
            <a:off x="197903" y="4941168"/>
            <a:ext cx="8694577" cy="1800200"/>
          </a:xfrm>
        </p:spPr>
        <p:txBody>
          <a:bodyPr>
            <a:normAutofit/>
          </a:bodyPr>
          <a:lstStyle/>
          <a:p>
            <a:r>
              <a:rPr lang="en-AU" b="1" dirty="0">
                <a:solidFill>
                  <a:schemeClr val="tx1"/>
                </a:solidFill>
              </a:rPr>
              <a:t>Surgeon, Teacher, Kokoda Trail Veteran, Negotiator To End The Honorary System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02" y="1367075"/>
            <a:ext cx="1982993" cy="323968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1388051"/>
            <a:ext cx="2304256" cy="321871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1367074"/>
            <a:ext cx="2046107" cy="3430077"/>
          </a:xfrm>
          <a:prstGeom prst="rect">
            <a:avLst/>
          </a:prstGeom>
        </p:spPr>
      </p:pic>
    </p:spTree>
    <p:extLst>
      <p:ext uri="{BB962C8B-B14F-4D97-AF65-F5344CB8AC3E}">
        <p14:creationId xmlns:p14="http://schemas.microsoft.com/office/powerpoint/2010/main" val="4258472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Kokoda stairs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1556792"/>
            <a:ext cx="2514575" cy="4341833"/>
          </a:xfrm>
          <a:prstGeom prst="rect">
            <a:avLst/>
          </a:prstGeom>
        </p:spPr>
      </p:pic>
    </p:spTree>
    <p:extLst>
      <p:ext uri="{BB962C8B-B14F-4D97-AF65-F5344CB8AC3E}">
        <p14:creationId xmlns:p14="http://schemas.microsoft.com/office/powerpoint/2010/main" val="2780507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412776"/>
            <a:ext cx="8229600" cy="4522514"/>
          </a:xfrm>
        </p:spPr>
        <p:txBody>
          <a:bodyPr>
            <a:normAutofit fontScale="90000"/>
          </a:bodyPr>
          <a:lstStyle/>
          <a:p>
            <a:r>
              <a:rPr lang="en-AU" dirty="0"/>
              <a:t>The Golden stairs was the name of about 900 stars near </a:t>
            </a:r>
            <a:r>
              <a:rPr lang="en-AU" dirty="0" err="1"/>
              <a:t>Imita</a:t>
            </a:r>
            <a:r>
              <a:rPr lang="en-AU" dirty="0"/>
              <a:t> Ridge. They were climbed by the soldiers on the way to the front. They were overgrown after the war and restored later. A similar set of stairs in Stanley Park in Perth is used by tourists training to visit Kokoda trail. </a:t>
            </a:r>
            <a:br>
              <a:rPr lang="en-AU" dirty="0"/>
            </a:br>
            <a:endParaRPr lang="en-AU" dirty="0"/>
          </a:p>
        </p:txBody>
      </p:sp>
    </p:spTree>
    <p:extLst>
      <p:ext uri="{BB962C8B-B14F-4D97-AF65-F5344CB8AC3E}">
        <p14:creationId xmlns:p14="http://schemas.microsoft.com/office/powerpoint/2010/main" val="1465982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normAutofit fontScale="90000"/>
          </a:bodyPr>
          <a:lstStyle/>
          <a:p>
            <a:r>
              <a:rPr lang="en-AU" sz="3600" dirty="0"/>
              <a:t>AUSTRALIAN CASUALTIES: JANUARY 1942-1943</a:t>
            </a:r>
          </a:p>
        </p:txBody>
      </p:sp>
      <p:sp>
        <p:nvSpPr>
          <p:cNvPr id="3" name="Content Placeholder 2"/>
          <p:cNvSpPr>
            <a:spLocks noGrp="1"/>
          </p:cNvSpPr>
          <p:nvPr>
            <p:ph idx="1"/>
          </p:nvPr>
        </p:nvSpPr>
        <p:spPr>
          <a:xfrm>
            <a:off x="457200" y="1403648"/>
            <a:ext cx="8229600" cy="4525963"/>
          </a:xfrm>
        </p:spPr>
        <p:txBody>
          <a:bodyPr>
            <a:noAutofit/>
          </a:bodyPr>
          <a:lstStyle/>
          <a:p>
            <a:r>
              <a:rPr lang="en-AU" sz="2000" dirty="0">
                <a:solidFill>
                  <a:srgbClr val="FF0000"/>
                </a:solidFill>
              </a:rPr>
              <a:t>Battle of Kokoda: 1647</a:t>
            </a:r>
          </a:p>
          <a:p>
            <a:r>
              <a:rPr lang="en-AU" sz="2000" dirty="0"/>
              <a:t>Killed in action     </a:t>
            </a:r>
            <a:r>
              <a:rPr lang="en-AU" sz="2000" b="1" dirty="0"/>
              <a:t>491</a:t>
            </a:r>
          </a:p>
          <a:p>
            <a:r>
              <a:rPr lang="en-AU" sz="2000" dirty="0"/>
              <a:t>Death from wounds and missing      133</a:t>
            </a:r>
          </a:p>
          <a:p>
            <a:r>
              <a:rPr lang="en-AU" sz="2000" dirty="0"/>
              <a:t>Wounded in action      1023  </a:t>
            </a:r>
          </a:p>
          <a:p>
            <a:r>
              <a:rPr lang="en-AU" sz="2000" dirty="0">
                <a:solidFill>
                  <a:srgbClr val="FF0000"/>
                </a:solidFill>
              </a:rPr>
              <a:t>Battle of Milne Bay: 377</a:t>
            </a:r>
          </a:p>
          <a:p>
            <a:r>
              <a:rPr lang="en-AU" sz="2000" dirty="0"/>
              <a:t>Killed in action   </a:t>
            </a:r>
            <a:r>
              <a:rPr lang="en-AU" sz="2000" b="1" dirty="0"/>
              <a:t>167</a:t>
            </a:r>
          </a:p>
          <a:p>
            <a:r>
              <a:rPr lang="en-AU" sz="2000" dirty="0"/>
              <a:t>Wounded   205</a:t>
            </a:r>
          </a:p>
          <a:p>
            <a:r>
              <a:rPr lang="en-AU" sz="2000" dirty="0"/>
              <a:t>Missing 5</a:t>
            </a:r>
          </a:p>
          <a:p>
            <a:r>
              <a:rPr lang="en-AU" sz="2000" dirty="0">
                <a:solidFill>
                  <a:srgbClr val="FF0000"/>
                </a:solidFill>
              </a:rPr>
              <a:t>Battle (1943) to expel the Japanese from Buna and </a:t>
            </a:r>
            <a:r>
              <a:rPr lang="en-AU" sz="2000" dirty="0" err="1">
                <a:solidFill>
                  <a:srgbClr val="FF0000"/>
                </a:solidFill>
              </a:rPr>
              <a:t>Gona</a:t>
            </a:r>
            <a:r>
              <a:rPr lang="en-AU" sz="2000" dirty="0">
                <a:solidFill>
                  <a:srgbClr val="FF0000"/>
                </a:solidFill>
              </a:rPr>
              <a:t>: 1267</a:t>
            </a:r>
          </a:p>
          <a:p>
            <a:pPr marL="0" indent="0">
              <a:buNone/>
            </a:pPr>
            <a:r>
              <a:rPr lang="en-AU" sz="2000" dirty="0"/>
              <a:t>      Killed  </a:t>
            </a:r>
            <a:r>
              <a:rPr lang="en-AU" sz="2000" b="1" dirty="0"/>
              <a:t>967</a:t>
            </a:r>
          </a:p>
          <a:p>
            <a:pPr marL="0" indent="0">
              <a:buNone/>
            </a:pPr>
            <a:r>
              <a:rPr lang="en-AU" sz="2000" dirty="0"/>
              <a:t>      Died of wounds 228 </a:t>
            </a:r>
          </a:p>
          <a:p>
            <a:pPr marL="0" indent="0">
              <a:buNone/>
            </a:pPr>
            <a:r>
              <a:rPr lang="en-AU" sz="2000" dirty="0"/>
              <a:t>      Missing presumed dead 66</a:t>
            </a:r>
          </a:p>
          <a:p>
            <a:endParaRPr lang="en-AU" sz="2000" dirty="0">
              <a:solidFill>
                <a:srgbClr val="FF0000"/>
              </a:solidFill>
            </a:endParaRPr>
          </a:p>
          <a:p>
            <a:r>
              <a:rPr lang="en-AU" sz="2000" dirty="0">
                <a:solidFill>
                  <a:srgbClr val="FF0000"/>
                </a:solidFill>
              </a:rPr>
              <a:t>Total 3292</a:t>
            </a:r>
          </a:p>
        </p:txBody>
      </p:sp>
    </p:spTree>
    <p:extLst>
      <p:ext uri="{BB962C8B-B14F-4D97-AF65-F5344CB8AC3E}">
        <p14:creationId xmlns:p14="http://schemas.microsoft.com/office/powerpoint/2010/main" val="2949740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a:t>Degrees and appointments after war.</a:t>
            </a:r>
          </a:p>
        </p:txBody>
      </p:sp>
      <p:sp>
        <p:nvSpPr>
          <p:cNvPr id="3" name="Content Placeholder 2"/>
          <p:cNvSpPr>
            <a:spLocks noGrp="1"/>
          </p:cNvSpPr>
          <p:nvPr>
            <p:ph idx="1"/>
          </p:nvPr>
        </p:nvSpPr>
        <p:spPr>
          <a:xfrm>
            <a:off x="539552" y="1412776"/>
            <a:ext cx="8229600" cy="4713251"/>
          </a:xfrm>
        </p:spPr>
        <p:txBody>
          <a:bodyPr>
            <a:noAutofit/>
          </a:bodyPr>
          <a:lstStyle/>
          <a:p>
            <a:pPr marL="0" indent="0" algn="ctr">
              <a:buNone/>
            </a:pPr>
            <a:r>
              <a:rPr lang="en-AU" b="1" dirty="0"/>
              <a:t>ENGLISH SURGICAL DEGREE, FRCS 1949 </a:t>
            </a:r>
          </a:p>
          <a:p>
            <a:pPr marL="0" indent="0" algn="ctr">
              <a:buNone/>
            </a:pPr>
            <a:r>
              <a:rPr lang="en-AU" b="1" dirty="0"/>
              <a:t>AUSTRALIAN SURGICAL DEGREE, FRACS 1950</a:t>
            </a:r>
          </a:p>
          <a:p>
            <a:pPr marL="0" indent="0" algn="ctr">
              <a:buNone/>
            </a:pPr>
            <a:r>
              <a:rPr lang="en-AU" b="1" dirty="0"/>
              <a:t>MS 1951 (HARKNESS FOUNDATION): SURGICAL EDUCATION</a:t>
            </a:r>
          </a:p>
          <a:p>
            <a:pPr marL="0" indent="0" algn="ctr">
              <a:buNone/>
            </a:pPr>
            <a:r>
              <a:rPr lang="en-AU" b="1" dirty="0"/>
              <a:t>HONORARY SURGEON RAH</a:t>
            </a:r>
          </a:p>
          <a:p>
            <a:pPr marL="0" indent="0" algn="ctr">
              <a:buNone/>
            </a:pPr>
            <a:r>
              <a:rPr lang="en-AU" b="1" dirty="0"/>
              <a:t>FOUNDATION SURGEON </a:t>
            </a:r>
            <a:r>
              <a:rPr lang="en-AU" b="1" dirty="0" err="1"/>
              <a:t>TQEH</a:t>
            </a:r>
            <a:r>
              <a:rPr lang="en-AU" b="1" dirty="0"/>
              <a:t> 1962 </a:t>
            </a:r>
          </a:p>
          <a:p>
            <a:pPr marL="0" indent="0" algn="ctr">
              <a:buNone/>
            </a:pPr>
            <a:r>
              <a:rPr lang="en-AU" b="1" dirty="0"/>
              <a:t>KNIGHT OF THE REALM 1979</a:t>
            </a:r>
          </a:p>
          <a:p>
            <a:pPr marL="0" indent="0" algn="ctr">
              <a:buNone/>
            </a:pPr>
            <a:r>
              <a:rPr lang="en-AU" b="1" dirty="0"/>
              <a:t>PRESIDENT STATE AND FEDERAL AMA </a:t>
            </a:r>
          </a:p>
          <a:p>
            <a:pPr marL="0" indent="0" algn="ctr">
              <a:buNone/>
            </a:pPr>
            <a:r>
              <a:rPr lang="en-AU" b="1" dirty="0"/>
              <a:t>HELPED THE TRANSITION TO VISITING STATUS</a:t>
            </a:r>
            <a:br>
              <a:rPr lang="en-AU" b="1" dirty="0"/>
            </a:br>
            <a:br>
              <a:rPr lang="en-AU" b="1" dirty="0"/>
            </a:br>
            <a:br>
              <a:rPr lang="en-AU" b="1" dirty="0"/>
            </a:br>
            <a:br>
              <a:rPr lang="en-AU" b="1" dirty="0"/>
            </a:br>
            <a:br>
              <a:rPr lang="en-AU" b="1" dirty="0"/>
            </a:br>
            <a:br>
              <a:rPr lang="en-AU" b="1" dirty="0"/>
            </a:br>
            <a:br>
              <a:rPr lang="en-AU" b="1" dirty="0"/>
            </a:br>
            <a:br>
              <a:rPr lang="en-AU" b="1" dirty="0"/>
            </a:br>
            <a:br>
              <a:rPr lang="en-AU" b="1" dirty="0"/>
            </a:br>
            <a:br>
              <a:rPr lang="en-AU" b="1" dirty="0"/>
            </a:br>
            <a:r>
              <a:rPr lang="en-AU" b="1" dirty="0"/>
              <a:t>(</a:t>
            </a:r>
          </a:p>
          <a:p>
            <a:pPr marL="0" indent="0" algn="ctr">
              <a:buNone/>
            </a:pPr>
            <a:endParaRPr lang="en-AU" b="1" dirty="0"/>
          </a:p>
          <a:p>
            <a:pPr marL="0" indent="0" algn="ctr">
              <a:buNone/>
            </a:pPr>
            <a:endParaRPr lang="en-AU" b="1" dirty="0"/>
          </a:p>
          <a:p>
            <a:pPr marL="0" indent="0" algn="ctr">
              <a:buNone/>
            </a:pPr>
            <a:endParaRPr lang="en-AU" b="1" dirty="0"/>
          </a:p>
          <a:p>
            <a:pPr marL="0" indent="0" algn="ctr">
              <a:buNone/>
            </a:pPr>
            <a:endParaRPr lang="en-AU" b="1" dirty="0"/>
          </a:p>
          <a:p>
            <a:pPr marL="0" indent="0" algn="ctr">
              <a:buNone/>
            </a:pPr>
            <a:endParaRPr lang="en-AU" b="1" dirty="0"/>
          </a:p>
          <a:p>
            <a:pPr marL="0" indent="0" algn="ctr">
              <a:buNone/>
            </a:pPr>
            <a:endParaRPr lang="en-AU" b="1" dirty="0"/>
          </a:p>
          <a:p>
            <a:pPr marL="0" indent="0" algn="ctr">
              <a:buNone/>
            </a:pPr>
            <a:endParaRPr lang="en-AU" b="1" dirty="0"/>
          </a:p>
          <a:p>
            <a:pPr marL="0" indent="0" algn="ctr">
              <a:buNone/>
            </a:pPr>
            <a:endParaRPr lang="en-AU" b="1" dirty="0"/>
          </a:p>
          <a:p>
            <a:pPr marL="0" indent="0" algn="ctr">
              <a:buNone/>
            </a:pPr>
            <a:br>
              <a:rPr lang="en-AU" b="1" dirty="0"/>
            </a:br>
            <a:endParaRPr lang="en-AU" b="1" dirty="0"/>
          </a:p>
        </p:txBody>
      </p:sp>
    </p:spTree>
    <p:extLst>
      <p:ext uri="{BB962C8B-B14F-4D97-AF65-F5344CB8AC3E}">
        <p14:creationId xmlns:p14="http://schemas.microsoft.com/office/powerpoint/2010/main" val="2733617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20688"/>
            <a:ext cx="8229600" cy="1143000"/>
          </a:xfrm>
        </p:spPr>
        <p:txBody>
          <a:bodyPr>
            <a:normAutofit fontScale="90000"/>
          </a:bodyPr>
          <a:lstStyle/>
          <a:p>
            <a:r>
              <a:rPr lang="en-AU" b="1" dirty="0"/>
              <a:t>CHOLEDOCHO-DUODENOSTOMY</a:t>
            </a:r>
            <a:br>
              <a:rPr lang="en-AU" b="1" dirty="0"/>
            </a:br>
            <a:r>
              <a:rPr lang="en-AU" b="1" dirty="0"/>
              <a:t>WELLINGTON 1962 - BR. J. SURG.1966 1961966.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2274" y="1484784"/>
            <a:ext cx="3697957" cy="5196833"/>
          </a:xfrm>
        </p:spPr>
      </p:pic>
    </p:spTree>
    <p:extLst>
      <p:ext uri="{BB962C8B-B14F-4D97-AF65-F5344CB8AC3E}">
        <p14:creationId xmlns:p14="http://schemas.microsoft.com/office/powerpoint/2010/main" val="2661224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normAutofit fontScale="92500" lnSpcReduction="20000"/>
          </a:bodyPr>
          <a:lstStyle/>
          <a:p>
            <a:r>
              <a:rPr lang="en-AU" dirty="0"/>
              <a:t>HIS CONTRIBUTION TO SURGERY WAS THE PROMOTION OF </a:t>
            </a:r>
            <a:r>
              <a:rPr lang="en-AU" dirty="0" err="1"/>
              <a:t>CHOLEDOCHO</a:t>
            </a:r>
            <a:r>
              <a:rPr lang="en-AU" dirty="0"/>
              <a:t>- </a:t>
            </a:r>
            <a:r>
              <a:rPr lang="en-AU" dirty="0" err="1"/>
              <a:t>DOUDENOSTOMY</a:t>
            </a:r>
            <a:r>
              <a:rPr lang="en-AU" dirty="0"/>
              <a:t> TO RELIEVE BILIARY OBSTRUCTION ASSOCIATED SEPTICAEMIA. </a:t>
            </a:r>
          </a:p>
          <a:p>
            <a:r>
              <a:rPr lang="en-AU" dirty="0"/>
              <a:t>IT WAS PRESENTED AS PAPER IN WELLINGTON IN 1962 AND PUBLISHED IN THE BRITISH JOURNAL OF SURGERY. IT WAS A LIFE SAVING PROCEDURE FOR PATIENTS WITH MULTIPLE COMORBIDITY HIGH ANAESTHETIC RISK. </a:t>
            </a:r>
          </a:p>
          <a:p>
            <a:r>
              <a:rPr lang="en-AU" dirty="0"/>
              <a:t>FIBRE-OPTIC ENDOSCOPIC SURGERY ARRIVED,</a:t>
            </a:r>
          </a:p>
          <a:p>
            <a:pPr marL="0" indent="0">
              <a:buNone/>
            </a:pPr>
            <a:r>
              <a:rPr lang="en-AU" dirty="0"/>
              <a:t>    AND IT IS NO LONGER USED. </a:t>
            </a:r>
          </a:p>
        </p:txBody>
      </p:sp>
    </p:spTree>
    <p:extLst>
      <p:ext uri="{BB962C8B-B14F-4D97-AF65-F5344CB8AC3E}">
        <p14:creationId xmlns:p14="http://schemas.microsoft.com/office/powerpoint/2010/main" val="1777078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CONCLUSION</a:t>
            </a:r>
          </a:p>
        </p:txBody>
      </p:sp>
      <p:sp>
        <p:nvSpPr>
          <p:cNvPr id="3" name="Content Placeholder 2"/>
          <p:cNvSpPr>
            <a:spLocks noGrp="1"/>
          </p:cNvSpPr>
          <p:nvPr>
            <p:ph idx="1"/>
          </p:nvPr>
        </p:nvSpPr>
        <p:spPr/>
        <p:txBody>
          <a:bodyPr/>
          <a:lstStyle/>
          <a:p>
            <a:r>
              <a:rPr lang="en-AU" dirty="0"/>
              <a:t>THIS PRESENTATION DESCRIBED SURGERY AND GENERAL ATTITUDES 50 YEARS AGO.</a:t>
            </a:r>
          </a:p>
          <a:p>
            <a:r>
              <a:rPr lang="en-AU" dirty="0"/>
              <a:t>RECENTLY THE ATTITUDES TO THE FUZZY </a:t>
            </a:r>
            <a:r>
              <a:rPr lang="en-AU" dirty="0" err="1"/>
              <a:t>WUZZIES</a:t>
            </a:r>
            <a:r>
              <a:rPr lang="en-AU" dirty="0"/>
              <a:t> WERE LESS POSITIVE, AND POPULAR SURGICAL PROCEDURES ARE CRITICISED WHEN COMPARED TO CURRENT STANDARDS  </a:t>
            </a:r>
          </a:p>
        </p:txBody>
      </p:sp>
    </p:spTree>
    <p:extLst>
      <p:ext uri="{BB962C8B-B14F-4D97-AF65-F5344CB8AC3E}">
        <p14:creationId xmlns:p14="http://schemas.microsoft.com/office/powerpoint/2010/main" val="4263799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70386"/>
          </a:xfrm>
        </p:spPr>
        <p:txBody>
          <a:bodyPr>
            <a:noAutofit/>
          </a:bodyPr>
          <a:lstStyle/>
          <a:p>
            <a:r>
              <a:rPr lang="en-AU" sz="3200" dirty="0"/>
              <a:t>Three photographs at various ages. One as a student aged 13 at St. Peters college.</a:t>
            </a:r>
            <a:br>
              <a:rPr lang="en-AU" sz="3200" dirty="0"/>
            </a:br>
            <a:r>
              <a:rPr lang="en-AU" sz="3200" dirty="0"/>
              <a:t>Aged 25 after graduation and joining the AIF.</a:t>
            </a:r>
            <a:br>
              <a:rPr lang="en-AU" sz="3200" dirty="0"/>
            </a:br>
            <a:r>
              <a:rPr lang="en-AU" sz="3200" dirty="0"/>
              <a:t>At his investiture in 1979.</a:t>
            </a:r>
          </a:p>
        </p:txBody>
      </p:sp>
    </p:spTree>
    <p:extLst>
      <p:ext uri="{BB962C8B-B14F-4D97-AF65-F5344CB8AC3E}">
        <p14:creationId xmlns:p14="http://schemas.microsoft.com/office/powerpoint/2010/main" val="2868691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7"/>
            <a:ext cx="7772400" cy="1872207"/>
          </a:xfrm>
        </p:spPr>
        <p:txBody>
          <a:bodyPr/>
          <a:lstStyle/>
          <a:p>
            <a:r>
              <a:rPr lang="en-AU" b="1" dirty="0"/>
              <a:t>MAGAREY FAMILY</a:t>
            </a:r>
          </a:p>
        </p:txBody>
      </p:sp>
      <p:sp>
        <p:nvSpPr>
          <p:cNvPr id="3" name="Subtitle 2"/>
          <p:cNvSpPr>
            <a:spLocks noGrp="1"/>
          </p:cNvSpPr>
          <p:nvPr>
            <p:ph type="subTitle" idx="1"/>
          </p:nvPr>
        </p:nvSpPr>
        <p:spPr>
          <a:xfrm>
            <a:off x="1475656" y="1844824"/>
            <a:ext cx="6400800" cy="4320480"/>
          </a:xfrm>
        </p:spPr>
        <p:txBody>
          <a:bodyPr>
            <a:normAutofit fontScale="70000" lnSpcReduction="20000"/>
          </a:bodyPr>
          <a:lstStyle/>
          <a:p>
            <a:endParaRPr lang="en-AU" sz="2400" dirty="0">
              <a:solidFill>
                <a:schemeClr val="tx1"/>
              </a:solidFill>
            </a:endParaRPr>
          </a:p>
          <a:p>
            <a:r>
              <a:rPr lang="en-AU" sz="2400" b="1" dirty="0">
                <a:solidFill>
                  <a:schemeClr val="tx1"/>
                </a:solidFill>
              </a:rPr>
              <a:t>Ancestors</a:t>
            </a:r>
          </a:p>
          <a:p>
            <a:r>
              <a:rPr lang="en-AU" sz="2400" b="1" dirty="0">
                <a:solidFill>
                  <a:schemeClr val="tx1"/>
                </a:solidFill>
              </a:rPr>
              <a:t>FAMILY ARRIVED IN SOUTH AUSTRALIA 1840s</a:t>
            </a:r>
          </a:p>
          <a:p>
            <a:r>
              <a:rPr lang="en-AU" sz="2400" b="1" dirty="0">
                <a:solidFill>
                  <a:schemeClr val="tx1"/>
                </a:solidFill>
              </a:rPr>
              <a:t>They are responsible for Two Different Magarey Medals</a:t>
            </a:r>
          </a:p>
          <a:p>
            <a:r>
              <a:rPr lang="en-AU" sz="2400" b="1" dirty="0">
                <a:solidFill>
                  <a:schemeClr val="tx1"/>
                </a:solidFill>
              </a:rPr>
              <a:t>Great Uncle  William - 1897 in football “Best and fairest”</a:t>
            </a:r>
          </a:p>
          <a:p>
            <a:r>
              <a:rPr lang="en-AU" sz="2400" b="1" dirty="0">
                <a:solidFill>
                  <a:schemeClr val="tx1"/>
                </a:solidFill>
              </a:rPr>
              <a:t> Daughter Susan- 2004 Literature: Women Biography 2004 </a:t>
            </a:r>
          </a:p>
          <a:p>
            <a:endParaRPr lang="en-AU" sz="2400" b="1" dirty="0">
              <a:solidFill>
                <a:schemeClr val="tx1"/>
              </a:solidFill>
            </a:endParaRPr>
          </a:p>
          <a:p>
            <a:r>
              <a:rPr lang="en-AU" sz="2400" b="1" dirty="0">
                <a:solidFill>
                  <a:schemeClr val="tx1"/>
                </a:solidFill>
              </a:rPr>
              <a:t>Graduated MBBS 1938</a:t>
            </a:r>
          </a:p>
          <a:p>
            <a:r>
              <a:rPr lang="en-AU" sz="2400" b="1" dirty="0">
                <a:solidFill>
                  <a:schemeClr val="tx1"/>
                </a:solidFill>
              </a:rPr>
              <a:t>Married Catherine Mary Gilbert April 1940</a:t>
            </a:r>
          </a:p>
          <a:p>
            <a:r>
              <a:rPr lang="en-AU" sz="2400" b="1" dirty="0">
                <a:solidFill>
                  <a:schemeClr val="tx1"/>
                </a:solidFill>
              </a:rPr>
              <a:t>War Service</a:t>
            </a:r>
          </a:p>
          <a:p>
            <a:r>
              <a:rPr lang="en-AU" sz="2400" b="1" dirty="0">
                <a:solidFill>
                  <a:schemeClr val="tx1"/>
                </a:solidFill>
              </a:rPr>
              <a:t>Sailed for Middle East: August  1940</a:t>
            </a:r>
          </a:p>
          <a:p>
            <a:r>
              <a:rPr lang="en-AU" sz="2400" b="1" dirty="0">
                <a:solidFill>
                  <a:schemeClr val="tx1"/>
                </a:solidFill>
              </a:rPr>
              <a:t>Served In 2/11 Australian  General Hospital, Syria</a:t>
            </a:r>
          </a:p>
          <a:p>
            <a:r>
              <a:rPr lang="en-AU" sz="2400" b="1" dirty="0">
                <a:solidFill>
                  <a:schemeClr val="tx1"/>
                </a:solidFill>
              </a:rPr>
              <a:t>Mentioned In Dispatches December 1940</a:t>
            </a:r>
          </a:p>
          <a:p>
            <a:r>
              <a:rPr lang="en-AU" sz="2400" b="1" dirty="0">
                <a:solidFill>
                  <a:schemeClr val="tx1"/>
                </a:solidFill>
              </a:rPr>
              <a:t>Transferred To New Guinea 2/6 Australian </a:t>
            </a:r>
          </a:p>
          <a:p>
            <a:r>
              <a:rPr lang="en-AU" sz="2400" b="1" dirty="0">
                <a:solidFill>
                  <a:schemeClr val="tx1"/>
                </a:solidFill>
              </a:rPr>
              <a:t>Field  Ambulance Kokoda  Track in 1941</a:t>
            </a:r>
          </a:p>
          <a:p>
            <a:endParaRPr lang="en-AU" sz="2400" b="1" dirty="0">
              <a:solidFill>
                <a:schemeClr val="tx1"/>
              </a:solidFill>
            </a:endParaRPr>
          </a:p>
        </p:txBody>
      </p:sp>
    </p:spTree>
    <p:extLst>
      <p:ext uri="{BB962C8B-B14F-4D97-AF65-F5344CB8AC3E}">
        <p14:creationId xmlns:p14="http://schemas.microsoft.com/office/powerpoint/2010/main" val="3896680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normAutofit/>
          </a:bodyPr>
          <a:lstStyle/>
          <a:p>
            <a:r>
              <a:rPr lang="en-AU" b="1" dirty="0"/>
              <a:t>REGIMENTAL AID POST SYRIA</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0944" y="1556792"/>
            <a:ext cx="6789440" cy="3111827"/>
          </a:xfrm>
        </p:spPr>
      </p:pic>
      <p:sp>
        <p:nvSpPr>
          <p:cNvPr id="3" name="TextBox 2"/>
          <p:cNvSpPr txBox="1"/>
          <p:nvPr/>
        </p:nvSpPr>
        <p:spPr>
          <a:xfrm>
            <a:off x="1403648" y="4869160"/>
            <a:ext cx="5832648" cy="584775"/>
          </a:xfrm>
          <a:prstGeom prst="rect">
            <a:avLst/>
          </a:prstGeom>
          <a:noFill/>
        </p:spPr>
        <p:txBody>
          <a:bodyPr wrap="square" rtlCol="0">
            <a:spAutoFit/>
          </a:bodyPr>
          <a:lstStyle/>
          <a:p>
            <a:pPr algn="ctr"/>
            <a:r>
              <a:rPr lang="en-AU" sz="3200" b="1" dirty="0"/>
              <a:t>Enemies were Vichy France</a:t>
            </a:r>
          </a:p>
        </p:txBody>
      </p:sp>
    </p:spTree>
    <p:extLst>
      <p:ext uri="{BB962C8B-B14F-4D97-AF65-F5344CB8AC3E}">
        <p14:creationId xmlns:p14="http://schemas.microsoft.com/office/powerpoint/2010/main" val="1998488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496944" cy="3514402"/>
          </a:xfrm>
        </p:spPr>
        <p:txBody>
          <a:bodyPr>
            <a:normAutofit fontScale="90000"/>
          </a:bodyPr>
          <a:lstStyle/>
          <a:p>
            <a:r>
              <a:rPr lang="en-AU" sz="3200" dirty="0"/>
              <a:t>Professor Simpson kindly pointed out that after WW1 Syria became a Protectorate of France. During the German invasion in 1940 the Vichy Government became responsible for Syria, and the Allies faced the French. Captain Magarey was mentioned in dispatches and Raymond Paull refers to him as Major in in his book. When Japanese threat to Australia increased the 7</a:t>
            </a:r>
            <a:r>
              <a:rPr lang="en-AU" sz="3200" baseline="30000" dirty="0"/>
              <a:t>th</a:t>
            </a:r>
            <a:r>
              <a:rPr lang="en-AU" sz="3200" dirty="0"/>
              <a:t> division of the AIF was recalled home. </a:t>
            </a:r>
          </a:p>
        </p:txBody>
      </p:sp>
    </p:spTree>
    <p:extLst>
      <p:ext uri="{BB962C8B-B14F-4D97-AF65-F5344CB8AC3E}">
        <p14:creationId xmlns:p14="http://schemas.microsoft.com/office/powerpoint/2010/main" val="2958612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924" y="1916832"/>
            <a:ext cx="4402832" cy="1143000"/>
          </a:xfrm>
        </p:spPr>
        <p:txBody>
          <a:bodyPr>
            <a:normAutofit/>
          </a:bodyPr>
          <a:lstStyle/>
          <a:p>
            <a:r>
              <a:rPr lang="en-AU" sz="3600" dirty="0"/>
              <a:t>MAP OF NEW GUINEA</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35756" y="404664"/>
            <a:ext cx="3896684" cy="4525963"/>
          </a:xfrm>
        </p:spPr>
      </p:pic>
      <p:sp>
        <p:nvSpPr>
          <p:cNvPr id="3" name="TextBox 2"/>
          <p:cNvSpPr txBox="1"/>
          <p:nvPr/>
        </p:nvSpPr>
        <p:spPr>
          <a:xfrm>
            <a:off x="461004" y="5278320"/>
            <a:ext cx="5508104" cy="1381512"/>
          </a:xfrm>
          <a:prstGeom prst="rect">
            <a:avLst/>
          </a:prstGeom>
          <a:noFill/>
        </p:spPr>
        <p:txBody>
          <a:bodyPr wrap="square" rtlCol="0">
            <a:spAutoFit/>
          </a:bodyPr>
          <a:lstStyle/>
          <a:p>
            <a:r>
              <a:rPr lang="en-AU" sz="2800" b="1" dirty="0">
                <a:solidFill>
                  <a:srgbClr val="002060"/>
                </a:solidFill>
                <a:ea typeface="+mj-ea"/>
                <a:cs typeface="+mj-cs"/>
              </a:rPr>
              <a:t>CORAL SEA BATTLE  4-8/5/1942</a:t>
            </a:r>
            <a:br>
              <a:rPr lang="en-AU" sz="2800" b="1" dirty="0">
                <a:solidFill>
                  <a:srgbClr val="002060"/>
                </a:solidFill>
                <a:ea typeface="+mj-ea"/>
                <a:cs typeface="+mj-cs"/>
              </a:rPr>
            </a:br>
            <a:r>
              <a:rPr lang="en-AU" sz="2800" b="1" dirty="0">
                <a:solidFill>
                  <a:srgbClr val="002060"/>
                </a:solidFill>
                <a:ea typeface="+mj-ea"/>
                <a:cs typeface="+mj-cs"/>
              </a:rPr>
              <a:t>KOKODA 21/7/42 TO 1/4/1943</a:t>
            </a:r>
            <a:br>
              <a:rPr lang="en-AU" sz="2800" b="1" dirty="0">
                <a:solidFill>
                  <a:srgbClr val="002060"/>
                </a:solidFill>
                <a:ea typeface="+mj-ea"/>
                <a:cs typeface="+mj-cs"/>
              </a:rPr>
            </a:br>
            <a:r>
              <a:rPr lang="en-AU" sz="2800" b="1" dirty="0">
                <a:solidFill>
                  <a:srgbClr val="002060"/>
                </a:solidFill>
                <a:ea typeface="+mj-ea"/>
                <a:cs typeface="+mj-cs"/>
              </a:rPr>
              <a:t>MILNE BAY 23/8/42 TO 7/9/42</a:t>
            </a:r>
            <a:endParaRPr lang="en-AU" sz="2800" b="1" dirty="0">
              <a:solidFill>
                <a:srgbClr val="002060"/>
              </a:solidFill>
            </a:endParaRPr>
          </a:p>
        </p:txBody>
      </p:sp>
    </p:spTree>
    <p:extLst>
      <p:ext uri="{BB962C8B-B14F-4D97-AF65-F5344CB8AC3E}">
        <p14:creationId xmlns:p14="http://schemas.microsoft.com/office/powerpoint/2010/main" val="610216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AU" sz="3200" dirty="0"/>
          </a:p>
        </p:txBody>
      </p:sp>
      <p:sp>
        <p:nvSpPr>
          <p:cNvPr id="3" name="Content Placeholder 2"/>
          <p:cNvSpPr>
            <a:spLocks noGrp="1"/>
          </p:cNvSpPr>
          <p:nvPr>
            <p:ph idx="1"/>
          </p:nvPr>
        </p:nvSpPr>
        <p:spPr/>
        <p:txBody>
          <a:bodyPr>
            <a:normAutofit/>
          </a:bodyPr>
          <a:lstStyle/>
          <a:p>
            <a:r>
              <a:rPr lang="en-AU" dirty="0"/>
              <a:t>The battle of the Coral Sea lasted 4 days and severely damaged Japanese sea power. In order to get bases closer to Australia Japan decided to conquer New Guinea. They first landed in July at Buna to reach Port Moresby by land using the Kokoda trail. </a:t>
            </a:r>
          </a:p>
          <a:p>
            <a:r>
              <a:rPr lang="en-AU" dirty="0"/>
              <a:t>They hoped to open a second front by landing at Milne Bay. Fortunately this failed. </a:t>
            </a:r>
          </a:p>
        </p:txBody>
      </p:sp>
    </p:spTree>
    <p:extLst>
      <p:ext uri="{BB962C8B-B14F-4D97-AF65-F5344CB8AC3E}">
        <p14:creationId xmlns:p14="http://schemas.microsoft.com/office/powerpoint/2010/main" val="850615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918"/>
            <a:ext cx="8229600" cy="45719"/>
          </a:xfrm>
        </p:spPr>
        <p:txBody>
          <a:bodyPr>
            <a:normAutofit fontScale="90000"/>
          </a:bodyPr>
          <a:lstStyle/>
          <a:p>
            <a:endParaRPr lang="en-AU" dirty="0"/>
          </a:p>
        </p:txBody>
      </p:sp>
      <p:sp>
        <p:nvSpPr>
          <p:cNvPr id="3" name="Content Placeholder 2"/>
          <p:cNvSpPr>
            <a:spLocks noGrp="1"/>
          </p:cNvSpPr>
          <p:nvPr>
            <p:ph idx="1"/>
          </p:nvPr>
        </p:nvSpPr>
        <p:spPr/>
        <p:txBody>
          <a:bodyPr>
            <a:normAutofit fontScale="92500" lnSpcReduction="10000"/>
          </a:bodyPr>
          <a:lstStyle/>
          <a:p>
            <a:r>
              <a:rPr lang="en-AU" dirty="0"/>
              <a:t>After landing at </a:t>
            </a:r>
            <a:r>
              <a:rPr lang="en-AU" dirty="0" err="1"/>
              <a:t>Gona</a:t>
            </a:r>
            <a:r>
              <a:rPr lang="en-AU" dirty="0"/>
              <a:t> and Buna the Japanese were at Kokoda in seven days. Australians were un-prepared and low in manpower and supplies. </a:t>
            </a:r>
          </a:p>
          <a:p>
            <a:r>
              <a:rPr lang="en-AU" dirty="0"/>
              <a:t>Major Magarey was involved in retreat from </a:t>
            </a:r>
            <a:r>
              <a:rPr lang="en-AU" dirty="0" err="1"/>
              <a:t>Isurava</a:t>
            </a:r>
            <a:r>
              <a:rPr lang="en-AU" dirty="0"/>
              <a:t>, Myola and </a:t>
            </a:r>
            <a:r>
              <a:rPr lang="en-AU" dirty="0" err="1"/>
              <a:t>Efogi</a:t>
            </a:r>
            <a:r>
              <a:rPr lang="en-AU" dirty="0"/>
              <a:t>. The medical help involved mainly the safe evacuation of the wounded. </a:t>
            </a:r>
          </a:p>
          <a:p>
            <a:r>
              <a:rPr lang="en-AU" dirty="0"/>
              <a:t>By the time the front reached </a:t>
            </a:r>
            <a:r>
              <a:rPr lang="en-AU" dirty="0" err="1"/>
              <a:t>Ioribaiwa</a:t>
            </a:r>
            <a:r>
              <a:rPr lang="en-AU" dirty="0"/>
              <a:t>, the Japanese supplies were failing and the proposed final battle at </a:t>
            </a:r>
            <a:r>
              <a:rPr lang="en-AU" dirty="0" err="1"/>
              <a:t>Imita</a:t>
            </a:r>
            <a:r>
              <a:rPr lang="en-AU" dirty="0"/>
              <a:t> Ridge resulted in their retreat. </a:t>
            </a:r>
          </a:p>
        </p:txBody>
      </p:sp>
    </p:spTree>
    <p:extLst>
      <p:ext uri="{BB962C8B-B14F-4D97-AF65-F5344CB8AC3E}">
        <p14:creationId xmlns:p14="http://schemas.microsoft.com/office/powerpoint/2010/main" val="3271785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2338</TotalTime>
  <Words>959</Words>
  <Application>Microsoft Office PowerPoint</Application>
  <PresentationFormat>On-screen Show (4:3)</PresentationFormat>
  <Paragraphs>153</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ACKNOWLEDGEMENTS</vt:lpstr>
      <vt:lpstr>RUPERT JAMES (BOB) MAGAREY 1914- 1990</vt:lpstr>
      <vt:lpstr>Three photographs at various ages. One as a student aged 13 at St. Peters college. Aged 25 after graduation and joining the AIF. At his investiture in 1979.</vt:lpstr>
      <vt:lpstr>MAGAREY FAMILY</vt:lpstr>
      <vt:lpstr>REGIMENTAL AID POST SYRIA</vt:lpstr>
      <vt:lpstr>Professor Simpson kindly pointed out that after WW1 Syria became a Protectorate of France. During the German invasion in 1940 the Vichy Government became responsible for Syria, and the Allies faced the French. Captain Magarey was mentioned in dispatches and Raymond Paull refers to him as Major in in his book. When Japanese threat to Australia increased the 7th division of the AIF was recalled home. </vt:lpstr>
      <vt:lpstr>MAP OF NEW GUINEA</vt:lpstr>
      <vt:lpstr>PowerPoint Presentation</vt:lpstr>
      <vt:lpstr>PowerPoint Presentation</vt:lpstr>
      <vt:lpstr>PowerPoint Presentation</vt:lpstr>
      <vt:lpstr>KOKODA PATROL</vt:lpstr>
      <vt:lpstr>Both Australians and Japanese used patrols to the detect main enemy forces and to prevent encirclement or attacks from the sides. By the time the Japanese reached Ioribaiwa the one of their patrols could see Port Moresby </vt:lpstr>
      <vt:lpstr>2/6 FIELD AMBULANCE</vt:lpstr>
      <vt:lpstr>MAGAREY DIARY</vt:lpstr>
      <vt:lpstr>PowerPoint Presentation</vt:lpstr>
      <vt:lpstr>FUZZY WUZZY ANGELS</vt:lpstr>
      <vt:lpstr>As the victory in New Guinea became likely, the mainland press published a photograph of a native helping a blinded soldier to a first aid station, near Buna. A poem by Bert Beros called the “Fuzzy Wuzzy Angels” glorified the native bearers and perhaps starting the Kokoda tourism. </vt:lpstr>
      <vt:lpstr>KOKODA CAMPAIGN</vt:lpstr>
      <vt:lpstr>William Dargie was a war artist. His painting shows the stretcher, one bearer at each crossbar, replacements bearers, support personnel and a supervisor. The items on his lap are a boot and a water bottle.</vt:lpstr>
      <vt:lpstr>Kokoda stairs</vt:lpstr>
      <vt:lpstr>The Golden stairs was the name of about 900 stars near Imita Ridge. They were climbed by the soldiers on the way to the front. They were overgrown after the war and restored later. A similar set of stairs in Stanley Park in Perth is used by tourists training to visit Kokoda trail.  </vt:lpstr>
      <vt:lpstr>AUSTRALIAN CASUALTIES: JANUARY 1942-1943</vt:lpstr>
      <vt:lpstr>Degrees and appointments after war.</vt:lpstr>
      <vt:lpstr>CHOLEDOCHO-DUODENOSTOMY WELLINGTON 1962 - BR. J. SURG.1966 1961966. </vt:lpstr>
      <vt:lpstr>PowerPoint Presentation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dc:creator>
  <cp:lastModifiedBy>Tony</cp:lastModifiedBy>
  <cp:revision>159</cp:revision>
  <cp:lastPrinted>2016-07-11T09:41:51Z</cp:lastPrinted>
  <dcterms:created xsi:type="dcterms:W3CDTF">2016-03-11T23:03:17Z</dcterms:created>
  <dcterms:modified xsi:type="dcterms:W3CDTF">2016-07-13T03:43:22Z</dcterms:modified>
</cp:coreProperties>
</file>